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Now Bold" charset="1" panose="00000800000000000000"/>
      <p:regular r:id="rId18"/>
    </p:embeddedFont>
    <p:embeddedFont>
      <p:font typeface="DM Sans Italics" charset="1" panose="00000000000000000000"/>
      <p:regular r:id="rId19"/>
    </p:embeddedFont>
    <p:embeddedFont>
      <p:font typeface="DM Sans" charset="1" panose="00000000000000000000"/>
      <p:regular r:id="rId20"/>
    </p:embeddedFont>
    <p:embeddedFont>
      <p:font typeface="DM Sans Bold"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37.jpeg" Type="http://schemas.openxmlformats.org/officeDocument/2006/relationships/image"/><Relationship Id="rId13" Target="../media/image38.png" Type="http://schemas.openxmlformats.org/officeDocument/2006/relationships/image"/><Relationship Id="rId14" Target="../media/image39.svg" Type="http://schemas.openxmlformats.org/officeDocument/2006/relationships/image"/><Relationship Id="rId15" Target="../media/image40.png" Type="http://schemas.openxmlformats.org/officeDocument/2006/relationships/image"/><Relationship Id="rId16" Target="../media/image4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8.png" Type="http://schemas.openxmlformats.org/officeDocument/2006/relationships/image"/><Relationship Id="rId6"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48409">
            <a:off x="-1871927" y="7973496"/>
            <a:ext cx="6755091" cy="6130246"/>
          </a:xfrm>
          <a:custGeom>
            <a:avLst/>
            <a:gdLst/>
            <a:ahLst/>
            <a:cxnLst/>
            <a:rect r="r" b="b" t="t" l="l"/>
            <a:pathLst>
              <a:path h="6130246" w="6755091">
                <a:moveTo>
                  <a:pt x="0" y="0"/>
                </a:moveTo>
                <a:lnTo>
                  <a:pt x="6755092" y="0"/>
                </a:lnTo>
                <a:lnTo>
                  <a:pt x="6755092" y="6130246"/>
                </a:lnTo>
                <a:lnTo>
                  <a:pt x="0" y="6130246"/>
                </a:lnTo>
                <a:lnTo>
                  <a:pt x="0" y="0"/>
                </a:lnTo>
                <a:close/>
              </a:path>
            </a:pathLst>
          </a:custGeom>
          <a:blipFill>
            <a:blip r:embed="rId3"/>
            <a:stretch>
              <a:fillRect l="0" t="0" r="0" b="0"/>
            </a:stretch>
          </a:blipFill>
        </p:spPr>
      </p:sp>
      <p:sp>
        <p:nvSpPr>
          <p:cNvPr name="Freeform 4" id="4"/>
          <p:cNvSpPr/>
          <p:nvPr/>
        </p:nvSpPr>
        <p:spPr>
          <a:xfrm flipH="false" flipV="false" rot="2223819">
            <a:off x="10214960" y="-5715833"/>
            <a:ext cx="12596877" cy="11431666"/>
          </a:xfrm>
          <a:custGeom>
            <a:avLst/>
            <a:gdLst/>
            <a:ahLst/>
            <a:cxnLst/>
            <a:rect r="r" b="b" t="t" l="l"/>
            <a:pathLst>
              <a:path h="11431666" w="12596877">
                <a:moveTo>
                  <a:pt x="0" y="0"/>
                </a:moveTo>
                <a:lnTo>
                  <a:pt x="12596877" y="0"/>
                </a:lnTo>
                <a:lnTo>
                  <a:pt x="12596877" y="11431666"/>
                </a:lnTo>
                <a:lnTo>
                  <a:pt x="0" y="11431666"/>
                </a:lnTo>
                <a:lnTo>
                  <a:pt x="0" y="0"/>
                </a:lnTo>
                <a:close/>
              </a:path>
            </a:pathLst>
          </a:custGeom>
          <a:blipFill>
            <a:blip r:embed="rId3"/>
            <a:stretch>
              <a:fillRect l="0" t="0" r="0" b="0"/>
            </a:stretch>
          </a:blipFill>
        </p:spPr>
      </p:sp>
      <p:sp>
        <p:nvSpPr>
          <p:cNvPr name="Freeform 5" id="5"/>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8194833">
            <a:off x="14482979" y="8370874"/>
            <a:ext cx="5020066" cy="5020066"/>
          </a:xfrm>
          <a:custGeom>
            <a:avLst/>
            <a:gdLst/>
            <a:ahLst/>
            <a:cxnLst/>
            <a:rect r="r" b="b" t="t" l="l"/>
            <a:pathLst>
              <a:path h="5020066" w="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grpSp>
        <p:nvGrpSpPr>
          <p:cNvPr name="Group 7" id="7"/>
          <p:cNvGrpSpPr>
            <a:grpSpLocks noChangeAspect="true"/>
          </p:cNvGrpSpPr>
          <p:nvPr/>
        </p:nvGrpSpPr>
        <p:grpSpPr>
          <a:xfrm rot="0">
            <a:off x="11800240" y="3134465"/>
            <a:ext cx="4018070" cy="4018070"/>
            <a:chOff x="0" y="0"/>
            <a:chExt cx="14840029" cy="14840029"/>
          </a:xfrm>
        </p:grpSpPr>
        <p:sp>
          <p:nvSpPr>
            <p:cNvPr name="Freeform 8" id="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lin ang="2100000"/>
            </a:gradFill>
          </p:spPr>
        </p:sp>
        <p:sp>
          <p:nvSpPr>
            <p:cNvPr name="Freeform 9" id="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B1511"/>
            </a:solidFill>
          </p:spPr>
        </p:sp>
        <p:sp>
          <p:nvSpPr>
            <p:cNvPr name="Freeform 10" id="1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71433" t="-55595" r="-49819" b="-140726"/>
              </a:stretch>
            </a:blipFill>
          </p:spPr>
        </p:sp>
      </p:grpSp>
      <p:sp>
        <p:nvSpPr>
          <p:cNvPr name="TextBox 11" id="11"/>
          <p:cNvSpPr txBox="true"/>
          <p:nvPr/>
        </p:nvSpPr>
        <p:spPr>
          <a:xfrm rot="0">
            <a:off x="1674634" y="4066466"/>
            <a:ext cx="8547187" cy="2268802"/>
          </a:xfrm>
          <a:prstGeom prst="rect">
            <a:avLst/>
          </a:prstGeom>
        </p:spPr>
        <p:txBody>
          <a:bodyPr anchor="t" rtlCol="false" tIns="0" lIns="0" bIns="0" rIns="0">
            <a:spAutoFit/>
          </a:bodyPr>
          <a:lstStyle/>
          <a:p>
            <a:pPr algn="l">
              <a:lnSpc>
                <a:spcPts val="18231"/>
              </a:lnSpc>
            </a:pPr>
            <a:r>
              <a:rPr lang="en-US" sz="13307">
                <a:solidFill>
                  <a:srgbClr val="B100E8"/>
                </a:solidFill>
                <a:latin typeface="Now Bold"/>
              </a:rPr>
              <a:t>REPORT</a:t>
            </a:r>
          </a:p>
        </p:txBody>
      </p:sp>
      <p:sp>
        <p:nvSpPr>
          <p:cNvPr name="TextBox 12" id="12"/>
          <p:cNvSpPr txBox="true"/>
          <p:nvPr/>
        </p:nvSpPr>
        <p:spPr>
          <a:xfrm rot="0">
            <a:off x="1674634" y="2972743"/>
            <a:ext cx="8547187" cy="1322323"/>
          </a:xfrm>
          <a:prstGeom prst="rect">
            <a:avLst/>
          </a:prstGeom>
        </p:spPr>
        <p:txBody>
          <a:bodyPr anchor="t" rtlCol="false" tIns="0" lIns="0" bIns="0" rIns="0">
            <a:spAutoFit/>
          </a:bodyPr>
          <a:lstStyle/>
          <a:p>
            <a:pPr algn="l">
              <a:lnSpc>
                <a:spcPts val="10645"/>
              </a:lnSpc>
            </a:pPr>
            <a:r>
              <a:rPr lang="en-US" sz="7658">
                <a:solidFill>
                  <a:srgbClr val="048AFF"/>
                </a:solidFill>
                <a:latin typeface="Now Bold"/>
              </a:rPr>
              <a:t>SALES</a:t>
            </a:r>
          </a:p>
        </p:txBody>
      </p:sp>
      <p:sp>
        <p:nvSpPr>
          <p:cNvPr name="TextBox 13" id="13"/>
          <p:cNvSpPr txBox="true"/>
          <p:nvPr/>
        </p:nvSpPr>
        <p:spPr>
          <a:xfrm rot="0">
            <a:off x="1674634" y="6335268"/>
            <a:ext cx="7827699" cy="435649"/>
          </a:xfrm>
          <a:prstGeom prst="rect">
            <a:avLst/>
          </a:prstGeom>
        </p:spPr>
        <p:txBody>
          <a:bodyPr anchor="t" rtlCol="false" tIns="0" lIns="0" bIns="0" rIns="0">
            <a:spAutoFit/>
          </a:bodyPr>
          <a:lstStyle/>
          <a:p>
            <a:pPr algn="l" marL="0" indent="0" lvl="0">
              <a:lnSpc>
                <a:spcPts val="3583"/>
              </a:lnSpc>
              <a:spcBef>
                <a:spcPct val="0"/>
              </a:spcBef>
            </a:pPr>
            <a:r>
              <a:rPr lang="en-US" sz="2913">
                <a:solidFill>
                  <a:srgbClr val="FFFAEB"/>
                </a:solidFill>
                <a:latin typeface="DM Sans Italics"/>
              </a:rPr>
              <a:t>Presented by: Beltagy Mohamed</a:t>
            </a:r>
            <a:r>
              <a:rPr lang="en-US" sz="2913">
                <a:solidFill>
                  <a:srgbClr val="FFFAEB"/>
                </a:solidFill>
                <a:latin typeface="DM Sans Italics"/>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TextBox 3" id="3"/>
          <p:cNvSpPr txBox="true"/>
          <p:nvPr/>
        </p:nvSpPr>
        <p:spPr>
          <a:xfrm rot="0">
            <a:off x="642869" y="3467818"/>
            <a:ext cx="14433047" cy="1396605"/>
          </a:xfrm>
          <a:prstGeom prst="rect">
            <a:avLst/>
          </a:prstGeom>
        </p:spPr>
        <p:txBody>
          <a:bodyPr anchor="t" rtlCol="false" tIns="0" lIns="0" bIns="0" rIns="0">
            <a:spAutoFit/>
          </a:bodyPr>
          <a:lstStyle/>
          <a:p>
            <a:pPr algn="l">
              <a:lnSpc>
                <a:spcPts val="5632"/>
              </a:lnSpc>
            </a:pPr>
            <a:r>
              <a:rPr lang="en-US" sz="3858">
                <a:solidFill>
                  <a:srgbClr val="FFFFFF"/>
                </a:solidFill>
                <a:latin typeface="DM Sans"/>
              </a:rPr>
              <a:t>From this figure, we conclude that as the number of hours increases, sales increase. </a:t>
            </a:r>
          </a:p>
        </p:txBody>
      </p:sp>
      <p:sp>
        <p:nvSpPr>
          <p:cNvPr name="Freeform 4" id="4"/>
          <p:cNvSpPr/>
          <p:nvPr/>
        </p:nvSpPr>
        <p:spPr>
          <a:xfrm flipH="false" flipV="false" rot="0">
            <a:off x="5392861" y="5982111"/>
            <a:ext cx="12402715" cy="3276189"/>
          </a:xfrm>
          <a:custGeom>
            <a:avLst/>
            <a:gdLst/>
            <a:ahLst/>
            <a:cxnLst/>
            <a:rect r="r" b="b" t="t" l="l"/>
            <a:pathLst>
              <a:path h="3276189" w="12402715">
                <a:moveTo>
                  <a:pt x="0" y="0"/>
                </a:moveTo>
                <a:lnTo>
                  <a:pt x="12402716" y="0"/>
                </a:lnTo>
                <a:lnTo>
                  <a:pt x="12402716" y="3276189"/>
                </a:lnTo>
                <a:lnTo>
                  <a:pt x="0" y="3276189"/>
                </a:lnTo>
                <a:lnTo>
                  <a:pt x="0" y="0"/>
                </a:lnTo>
                <a:close/>
              </a:path>
            </a:pathLst>
          </a:custGeom>
          <a:blipFill>
            <a:blip r:embed="rId3"/>
            <a:stretch>
              <a:fillRect l="0" t="0" r="0" b="0"/>
            </a:stretch>
          </a:blipFill>
        </p:spPr>
      </p:sp>
      <p:sp>
        <p:nvSpPr>
          <p:cNvPr name="TextBox 5" id="5"/>
          <p:cNvSpPr txBox="true"/>
          <p:nvPr/>
        </p:nvSpPr>
        <p:spPr>
          <a:xfrm rot="0">
            <a:off x="1447480" y="923925"/>
            <a:ext cx="12947916" cy="2003280"/>
          </a:xfrm>
          <a:prstGeom prst="rect">
            <a:avLst/>
          </a:prstGeom>
        </p:spPr>
        <p:txBody>
          <a:bodyPr anchor="t" rtlCol="false" tIns="0" lIns="0" bIns="0" rIns="0">
            <a:spAutoFit/>
          </a:bodyPr>
          <a:lstStyle/>
          <a:p>
            <a:pPr algn="l" marL="0" indent="0" lvl="0">
              <a:lnSpc>
                <a:spcPts val="7981"/>
              </a:lnSpc>
              <a:spcBef>
                <a:spcPct val="0"/>
              </a:spcBef>
            </a:pPr>
            <a:r>
              <a:rPr lang="en-US" sz="5741">
                <a:solidFill>
                  <a:srgbClr val="048AFF"/>
                </a:solidFill>
                <a:latin typeface="Now Bold"/>
              </a:rPr>
              <a:t>What is the relationship between sales and hours per quarter?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grpSp>
        <p:nvGrpSpPr>
          <p:cNvPr name="Group 3" id="3"/>
          <p:cNvGrpSpPr/>
          <p:nvPr/>
        </p:nvGrpSpPr>
        <p:grpSpPr>
          <a:xfrm rot="0">
            <a:off x="-1041088" y="0"/>
            <a:ext cx="6782652" cy="10287000"/>
            <a:chOff x="0" y="0"/>
            <a:chExt cx="1786377" cy="2709333"/>
          </a:xfrm>
        </p:grpSpPr>
        <p:sp>
          <p:nvSpPr>
            <p:cNvPr name="Freeform 4" id="4"/>
            <p:cNvSpPr/>
            <p:nvPr/>
          </p:nvSpPr>
          <p:spPr>
            <a:xfrm flipH="false" flipV="false" rot="0">
              <a:off x="0" y="0"/>
              <a:ext cx="1786377" cy="2709333"/>
            </a:xfrm>
            <a:custGeom>
              <a:avLst/>
              <a:gdLst/>
              <a:ahLst/>
              <a:cxnLst/>
              <a:rect r="r" b="b" t="t" l="l"/>
              <a:pathLst>
                <a:path h="2709333" w="1786377">
                  <a:moveTo>
                    <a:pt x="0" y="0"/>
                  </a:moveTo>
                  <a:lnTo>
                    <a:pt x="1786377" y="0"/>
                  </a:lnTo>
                  <a:lnTo>
                    <a:pt x="1786377" y="2709333"/>
                  </a:lnTo>
                  <a:lnTo>
                    <a:pt x="0" y="2709333"/>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5" id="5"/>
            <p:cNvSpPr txBox="true"/>
            <p:nvPr/>
          </p:nvSpPr>
          <p:spPr>
            <a:xfrm>
              <a:off x="0" y="-9525"/>
              <a:ext cx="1786377" cy="2718858"/>
            </a:xfrm>
            <a:prstGeom prst="rect">
              <a:avLst/>
            </a:prstGeom>
          </p:spPr>
          <p:txBody>
            <a:bodyPr anchor="ctr" rtlCol="false" tIns="50800" lIns="50800" bIns="50800" rIns="50800"/>
            <a:lstStyle/>
            <a:p>
              <a:pPr algn="ctr">
                <a:lnSpc>
                  <a:spcPts val="3131"/>
                </a:lnSpc>
              </a:pPr>
            </a:p>
          </p:txBody>
        </p:sp>
      </p:grpSp>
      <p:sp>
        <p:nvSpPr>
          <p:cNvPr name="Freeform 6" id="6"/>
          <p:cNvSpPr/>
          <p:nvPr/>
        </p:nvSpPr>
        <p:spPr>
          <a:xfrm flipH="false" flipV="false" rot="-1486492">
            <a:off x="15563637" y="8055643"/>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Freeform 7" id="7"/>
          <p:cNvSpPr/>
          <p:nvPr/>
        </p:nvSpPr>
        <p:spPr>
          <a:xfrm flipH="false" flipV="false" rot="1973881">
            <a:off x="12869941" y="-1899995"/>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TextBox 8" id="8"/>
          <p:cNvSpPr txBox="true"/>
          <p:nvPr/>
        </p:nvSpPr>
        <p:spPr>
          <a:xfrm rot="0">
            <a:off x="6171003" y="1452902"/>
            <a:ext cx="5339762" cy="1119152"/>
          </a:xfrm>
          <a:prstGeom prst="rect">
            <a:avLst/>
          </a:prstGeom>
        </p:spPr>
        <p:txBody>
          <a:bodyPr anchor="t" rtlCol="false" tIns="0" lIns="0" bIns="0" rIns="0">
            <a:spAutoFit/>
          </a:bodyPr>
          <a:lstStyle/>
          <a:p>
            <a:pPr algn="l" marL="0" indent="0" lvl="0">
              <a:lnSpc>
                <a:spcPts val="9119"/>
              </a:lnSpc>
              <a:spcBef>
                <a:spcPct val="0"/>
              </a:spcBef>
            </a:pPr>
            <a:r>
              <a:rPr lang="en-US" sz="6560">
                <a:solidFill>
                  <a:srgbClr val="048AFF"/>
                </a:solidFill>
                <a:latin typeface="Now Bold"/>
              </a:rPr>
              <a:t>Strategies</a:t>
            </a:r>
          </a:p>
        </p:txBody>
      </p:sp>
      <p:sp>
        <p:nvSpPr>
          <p:cNvPr name="TextBox 9" id="9"/>
          <p:cNvSpPr txBox="true"/>
          <p:nvPr/>
        </p:nvSpPr>
        <p:spPr>
          <a:xfrm rot="0">
            <a:off x="6719414" y="3324734"/>
            <a:ext cx="7194808" cy="934034"/>
          </a:xfrm>
          <a:prstGeom prst="rect">
            <a:avLst/>
          </a:prstGeom>
        </p:spPr>
        <p:txBody>
          <a:bodyPr anchor="t" rtlCol="false" tIns="0" lIns="0" bIns="0" rIns="0">
            <a:spAutoFit/>
          </a:bodyPr>
          <a:lstStyle/>
          <a:p>
            <a:pPr algn="l">
              <a:lnSpc>
                <a:spcPts val="3764"/>
              </a:lnSpc>
            </a:pPr>
            <a:r>
              <a:rPr lang="en-US" sz="2578">
                <a:solidFill>
                  <a:srgbClr val="FFFFFF"/>
                </a:solidFill>
                <a:latin typeface="DM Sans"/>
              </a:rPr>
              <a:t>Increase inventory and increase marketing before November</a:t>
            </a:r>
          </a:p>
        </p:txBody>
      </p:sp>
      <p:sp>
        <p:nvSpPr>
          <p:cNvPr name="TextBox 10" id="10"/>
          <p:cNvSpPr txBox="true"/>
          <p:nvPr/>
        </p:nvSpPr>
        <p:spPr>
          <a:xfrm rot="0">
            <a:off x="6719414" y="2801890"/>
            <a:ext cx="3054282" cy="453883"/>
          </a:xfrm>
          <a:prstGeom prst="rect">
            <a:avLst/>
          </a:prstGeom>
        </p:spPr>
        <p:txBody>
          <a:bodyPr anchor="t" rtlCol="false" tIns="0" lIns="0" bIns="0" rIns="0">
            <a:spAutoFit/>
          </a:bodyPr>
          <a:lstStyle/>
          <a:p>
            <a:pPr algn="l">
              <a:lnSpc>
                <a:spcPts val="3629"/>
              </a:lnSpc>
            </a:pPr>
            <a:r>
              <a:rPr lang="en-US" sz="2611">
                <a:solidFill>
                  <a:srgbClr val="B100E8"/>
                </a:solidFill>
                <a:latin typeface="Now Bold"/>
              </a:rPr>
              <a:t>First Step</a:t>
            </a:r>
          </a:p>
        </p:txBody>
      </p:sp>
      <p:grpSp>
        <p:nvGrpSpPr>
          <p:cNvPr name="Group 11" id="11"/>
          <p:cNvGrpSpPr/>
          <p:nvPr/>
        </p:nvGrpSpPr>
        <p:grpSpPr>
          <a:xfrm rot="0">
            <a:off x="4803638" y="2859040"/>
            <a:ext cx="1757360" cy="175736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13" id="13"/>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14" id="14"/>
          <p:cNvSpPr/>
          <p:nvPr/>
        </p:nvSpPr>
        <p:spPr>
          <a:xfrm flipH="false" flipV="false" rot="0">
            <a:off x="5290603" y="3329683"/>
            <a:ext cx="783430" cy="816073"/>
          </a:xfrm>
          <a:custGeom>
            <a:avLst/>
            <a:gdLst/>
            <a:ahLst/>
            <a:cxnLst/>
            <a:rect r="r" b="b" t="t" l="l"/>
            <a:pathLst>
              <a:path h="816073" w="783430">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5" id="15"/>
          <p:cNvGrpSpPr/>
          <p:nvPr/>
        </p:nvGrpSpPr>
        <p:grpSpPr>
          <a:xfrm rot="0">
            <a:off x="4803638" y="5181410"/>
            <a:ext cx="1757360" cy="175736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17" id="17"/>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TextBox 18" id="18"/>
          <p:cNvSpPr txBox="true"/>
          <p:nvPr/>
        </p:nvSpPr>
        <p:spPr>
          <a:xfrm rot="0">
            <a:off x="6719414" y="5743704"/>
            <a:ext cx="7194808" cy="934034"/>
          </a:xfrm>
          <a:prstGeom prst="rect">
            <a:avLst/>
          </a:prstGeom>
        </p:spPr>
        <p:txBody>
          <a:bodyPr anchor="t" rtlCol="false" tIns="0" lIns="0" bIns="0" rIns="0">
            <a:spAutoFit/>
          </a:bodyPr>
          <a:lstStyle/>
          <a:p>
            <a:pPr algn="l">
              <a:lnSpc>
                <a:spcPts val="3764"/>
              </a:lnSpc>
            </a:pPr>
            <a:r>
              <a:rPr lang="en-US" sz="2578">
                <a:solidFill>
                  <a:srgbClr val="FFFFFF"/>
                </a:solidFill>
                <a:latin typeface="DM Sans"/>
              </a:rPr>
              <a:t>Increase the number of hours because it is directly proportional to sales</a:t>
            </a:r>
          </a:p>
        </p:txBody>
      </p:sp>
      <p:sp>
        <p:nvSpPr>
          <p:cNvPr name="TextBox 19" id="19"/>
          <p:cNvSpPr txBox="true"/>
          <p:nvPr/>
        </p:nvSpPr>
        <p:spPr>
          <a:xfrm rot="0">
            <a:off x="6719414" y="5220860"/>
            <a:ext cx="3054282" cy="451289"/>
          </a:xfrm>
          <a:prstGeom prst="rect">
            <a:avLst/>
          </a:prstGeom>
        </p:spPr>
        <p:txBody>
          <a:bodyPr anchor="t" rtlCol="false" tIns="0" lIns="0" bIns="0" rIns="0">
            <a:spAutoFit/>
          </a:bodyPr>
          <a:lstStyle/>
          <a:p>
            <a:pPr algn="l">
              <a:lnSpc>
                <a:spcPts val="3629"/>
              </a:lnSpc>
            </a:pPr>
            <a:r>
              <a:rPr lang="en-US" sz="2611">
                <a:solidFill>
                  <a:srgbClr val="B100E8"/>
                </a:solidFill>
                <a:latin typeface="Now Bold"/>
              </a:rPr>
              <a:t>Second Step</a:t>
            </a:r>
          </a:p>
        </p:txBody>
      </p:sp>
      <p:sp>
        <p:nvSpPr>
          <p:cNvPr name="Freeform 20" id="20"/>
          <p:cNvSpPr/>
          <p:nvPr/>
        </p:nvSpPr>
        <p:spPr>
          <a:xfrm flipH="false" flipV="false" rot="0">
            <a:off x="5193633" y="5634304"/>
            <a:ext cx="977370" cy="883187"/>
          </a:xfrm>
          <a:custGeom>
            <a:avLst/>
            <a:gdLst/>
            <a:ahLst/>
            <a:cxnLst/>
            <a:rect r="r" b="b" t="t" l="l"/>
            <a:pathLst>
              <a:path h="883187" w="977370">
                <a:moveTo>
                  <a:pt x="0" y="0"/>
                </a:moveTo>
                <a:lnTo>
                  <a:pt x="977370" y="0"/>
                </a:lnTo>
                <a:lnTo>
                  <a:pt x="977370" y="883187"/>
                </a:lnTo>
                <a:lnTo>
                  <a:pt x="0" y="8831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p:nvPr/>
        </p:nvGrpSpPr>
        <p:grpSpPr>
          <a:xfrm rot="0">
            <a:off x="4803638" y="7500940"/>
            <a:ext cx="1757360" cy="175736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23" id="23"/>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24" id="24"/>
          <p:cNvSpPr/>
          <p:nvPr/>
        </p:nvSpPr>
        <p:spPr>
          <a:xfrm flipH="false" flipV="false" rot="0">
            <a:off x="5317726" y="7851920"/>
            <a:ext cx="729185" cy="1055399"/>
          </a:xfrm>
          <a:custGeom>
            <a:avLst/>
            <a:gdLst/>
            <a:ahLst/>
            <a:cxnLst/>
            <a:rect r="r" b="b" t="t" l="l"/>
            <a:pathLst>
              <a:path h="1055399" w="729185">
                <a:moveTo>
                  <a:pt x="0" y="0"/>
                </a:moveTo>
                <a:lnTo>
                  <a:pt x="729184" y="0"/>
                </a:lnTo>
                <a:lnTo>
                  <a:pt x="729184" y="1055400"/>
                </a:lnTo>
                <a:lnTo>
                  <a:pt x="0" y="1055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6719414" y="8063234"/>
            <a:ext cx="7194808" cy="934034"/>
          </a:xfrm>
          <a:prstGeom prst="rect">
            <a:avLst/>
          </a:prstGeom>
        </p:spPr>
        <p:txBody>
          <a:bodyPr anchor="t" rtlCol="false" tIns="0" lIns="0" bIns="0" rIns="0">
            <a:spAutoFit/>
          </a:bodyPr>
          <a:lstStyle/>
          <a:p>
            <a:pPr algn="l">
              <a:lnSpc>
                <a:spcPts val="3764"/>
              </a:lnSpc>
            </a:pPr>
            <a:r>
              <a:rPr lang="en-US" sz="2578">
                <a:solidFill>
                  <a:srgbClr val="FFFFFF"/>
                </a:solidFill>
                <a:latin typeface="DM Sans"/>
              </a:rPr>
              <a:t>Find out why the number of hours decreases in the third quarter of the year</a:t>
            </a:r>
          </a:p>
        </p:txBody>
      </p:sp>
      <p:sp>
        <p:nvSpPr>
          <p:cNvPr name="TextBox 26" id="26"/>
          <p:cNvSpPr txBox="true"/>
          <p:nvPr/>
        </p:nvSpPr>
        <p:spPr>
          <a:xfrm rot="0">
            <a:off x="6719414" y="7540390"/>
            <a:ext cx="3054282" cy="453883"/>
          </a:xfrm>
          <a:prstGeom prst="rect">
            <a:avLst/>
          </a:prstGeom>
        </p:spPr>
        <p:txBody>
          <a:bodyPr anchor="t" rtlCol="false" tIns="0" lIns="0" bIns="0" rIns="0">
            <a:spAutoFit/>
          </a:bodyPr>
          <a:lstStyle/>
          <a:p>
            <a:pPr algn="l">
              <a:lnSpc>
                <a:spcPts val="3629"/>
              </a:lnSpc>
            </a:pPr>
            <a:r>
              <a:rPr lang="en-US" sz="2611">
                <a:solidFill>
                  <a:srgbClr val="B100E8"/>
                </a:solidFill>
                <a:latin typeface="Now Bold"/>
              </a:rPr>
              <a:t>Third Step</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6001244">
            <a:off x="10917706" y="7049713"/>
            <a:ext cx="14283863" cy="12962606"/>
          </a:xfrm>
          <a:custGeom>
            <a:avLst/>
            <a:gdLst/>
            <a:ahLst/>
            <a:cxnLst/>
            <a:rect r="r" b="b" t="t" l="l"/>
            <a:pathLst>
              <a:path h="12962606" w="14283863">
                <a:moveTo>
                  <a:pt x="0" y="0"/>
                </a:moveTo>
                <a:lnTo>
                  <a:pt x="14283863" y="0"/>
                </a:lnTo>
                <a:lnTo>
                  <a:pt x="14283863" y="12962606"/>
                </a:lnTo>
                <a:lnTo>
                  <a:pt x="0" y="12962606"/>
                </a:lnTo>
                <a:lnTo>
                  <a:pt x="0" y="0"/>
                </a:lnTo>
                <a:close/>
              </a:path>
            </a:pathLst>
          </a:custGeom>
          <a:blipFill>
            <a:blip r:embed="rId3"/>
            <a:stretch>
              <a:fillRect l="0" t="0" r="0" b="0"/>
            </a:stretch>
          </a:blipFill>
        </p:spPr>
      </p:sp>
      <p:sp>
        <p:nvSpPr>
          <p:cNvPr name="Freeform 4" id="4"/>
          <p:cNvSpPr/>
          <p:nvPr/>
        </p:nvSpPr>
        <p:spPr>
          <a:xfrm flipH="false" flipV="false" rot="1084654">
            <a:off x="-6628924" y="-8283079"/>
            <a:ext cx="12596877" cy="11431666"/>
          </a:xfrm>
          <a:custGeom>
            <a:avLst/>
            <a:gdLst/>
            <a:ahLst/>
            <a:cxnLst/>
            <a:rect r="r" b="b" t="t" l="l"/>
            <a:pathLst>
              <a:path h="11431666" w="12596877">
                <a:moveTo>
                  <a:pt x="0" y="0"/>
                </a:moveTo>
                <a:lnTo>
                  <a:pt x="12596877" y="0"/>
                </a:lnTo>
                <a:lnTo>
                  <a:pt x="12596877" y="11431667"/>
                </a:lnTo>
                <a:lnTo>
                  <a:pt x="0" y="11431667"/>
                </a:lnTo>
                <a:lnTo>
                  <a:pt x="0" y="0"/>
                </a:lnTo>
                <a:close/>
              </a:path>
            </a:pathLst>
          </a:custGeom>
          <a:blipFill>
            <a:blip r:embed="rId3"/>
            <a:stretch>
              <a:fillRect l="0" t="0" r="0" b="0"/>
            </a:stretch>
          </a:blipFill>
        </p:spPr>
      </p:sp>
      <p:sp>
        <p:nvSpPr>
          <p:cNvPr name="Freeform 5" id="5"/>
          <p:cNvSpPr/>
          <p:nvPr/>
        </p:nvSpPr>
        <p:spPr>
          <a:xfrm flipH="false" flipV="false" rot="0">
            <a:off x="14545481" y="-69377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005377" y="2076813"/>
            <a:ext cx="1173233" cy="1164700"/>
          </a:xfrm>
          <a:custGeom>
            <a:avLst/>
            <a:gdLst/>
            <a:ahLst/>
            <a:cxnLst/>
            <a:rect r="r" b="b" t="t" l="l"/>
            <a:pathLst>
              <a:path h="1164700" w="1173233">
                <a:moveTo>
                  <a:pt x="0" y="0"/>
                </a:moveTo>
                <a:lnTo>
                  <a:pt x="1173233" y="0"/>
                </a:lnTo>
                <a:lnTo>
                  <a:pt x="1173233" y="1164700"/>
                </a:lnTo>
                <a:lnTo>
                  <a:pt x="0" y="11647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005377" y="6644949"/>
            <a:ext cx="603509" cy="603509"/>
          </a:xfrm>
          <a:custGeom>
            <a:avLst/>
            <a:gdLst/>
            <a:ahLst/>
            <a:cxnLst/>
            <a:rect r="r" b="b" t="t" l="l"/>
            <a:pathLst>
              <a:path h="603509" w="603509">
                <a:moveTo>
                  <a:pt x="0" y="0"/>
                </a:moveTo>
                <a:lnTo>
                  <a:pt x="603509" y="0"/>
                </a:lnTo>
                <a:lnTo>
                  <a:pt x="603509" y="603510"/>
                </a:lnTo>
                <a:lnTo>
                  <a:pt x="0" y="6035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005377" y="5919646"/>
            <a:ext cx="603509" cy="603509"/>
          </a:xfrm>
          <a:custGeom>
            <a:avLst/>
            <a:gdLst/>
            <a:ahLst/>
            <a:cxnLst/>
            <a:rect r="r" b="b" t="t" l="l"/>
            <a:pathLst>
              <a:path h="603509" w="603509">
                <a:moveTo>
                  <a:pt x="0" y="0"/>
                </a:moveTo>
                <a:lnTo>
                  <a:pt x="603509" y="0"/>
                </a:lnTo>
                <a:lnTo>
                  <a:pt x="603509" y="603509"/>
                </a:lnTo>
                <a:lnTo>
                  <a:pt x="0" y="6035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9" id="9"/>
          <p:cNvGrpSpPr>
            <a:grpSpLocks noChangeAspect="true"/>
          </p:cNvGrpSpPr>
          <p:nvPr/>
        </p:nvGrpSpPr>
        <p:grpSpPr>
          <a:xfrm rot="0">
            <a:off x="13045171" y="972994"/>
            <a:ext cx="3662832" cy="3662832"/>
            <a:chOff x="0" y="0"/>
            <a:chExt cx="14840029" cy="14840029"/>
          </a:xfrm>
        </p:grpSpPr>
        <p:sp>
          <p:nvSpPr>
            <p:cNvPr name="Freeform 10" id="1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Freeform 11" id="1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name="Freeform 12" id="12"/>
            <p:cNvSpPr/>
            <p:nvPr/>
          </p:nvSpPr>
          <p:spPr>
            <a:xfrm flipH="false" flipV="false" rot="157281">
              <a:off x="170850" y="445821"/>
              <a:ext cx="14498329" cy="13948387"/>
            </a:xfrm>
            <a:custGeom>
              <a:avLst/>
              <a:gdLst/>
              <a:ahLst/>
              <a:cxnLst/>
              <a:rect r="r" b="b" t="t" l="l"/>
              <a:pathLst>
                <a:path h="13948387" w="14498329">
                  <a:moveTo>
                    <a:pt x="6935512" y="123370"/>
                  </a:moveTo>
                  <a:cubicBezTo>
                    <a:pt x="4480147" y="224782"/>
                    <a:pt x="2266721" y="1632205"/>
                    <a:pt x="1133361" y="3812709"/>
                  </a:cubicBezTo>
                  <a:cubicBezTo>
                    <a:pt x="0" y="5993212"/>
                    <a:pt x="119964" y="8613461"/>
                    <a:pt x="1447826" y="10681282"/>
                  </a:cubicBezTo>
                  <a:cubicBezTo>
                    <a:pt x="2775688" y="12749103"/>
                    <a:pt x="5108457" y="13948386"/>
                    <a:pt x="7562817" y="13825017"/>
                  </a:cubicBezTo>
                  <a:cubicBezTo>
                    <a:pt x="10018182" y="13723604"/>
                    <a:pt x="12231608" y="12316180"/>
                    <a:pt x="13364969" y="10135677"/>
                  </a:cubicBezTo>
                  <a:cubicBezTo>
                    <a:pt x="14498329" y="7955174"/>
                    <a:pt x="14378366" y="5334925"/>
                    <a:pt x="13050504" y="3267104"/>
                  </a:cubicBezTo>
                  <a:cubicBezTo>
                    <a:pt x="11722641" y="1199283"/>
                    <a:pt x="9389872" y="0"/>
                    <a:pt x="6935512" y="123370"/>
                  </a:cubicBezTo>
                  <a:close/>
                </a:path>
              </a:pathLst>
            </a:custGeom>
            <a:blipFill>
              <a:blip r:embed="rId12"/>
              <a:stretch>
                <a:fillRect l="-68219" t="-53131" r="-45848" b="-133508"/>
              </a:stretch>
            </a:blipFill>
          </p:spPr>
        </p:sp>
      </p:grpSp>
      <p:sp>
        <p:nvSpPr>
          <p:cNvPr name="Freeform 13" id="13"/>
          <p:cNvSpPr/>
          <p:nvPr/>
        </p:nvSpPr>
        <p:spPr>
          <a:xfrm flipH="false" flipV="false" rot="0">
            <a:off x="5062852" y="7426150"/>
            <a:ext cx="488558" cy="488558"/>
          </a:xfrm>
          <a:custGeom>
            <a:avLst/>
            <a:gdLst/>
            <a:ahLst/>
            <a:cxnLst/>
            <a:rect r="r" b="b" t="t" l="l"/>
            <a:pathLst>
              <a:path h="488558" w="488558">
                <a:moveTo>
                  <a:pt x="0" y="0"/>
                </a:moveTo>
                <a:lnTo>
                  <a:pt x="488559" y="0"/>
                </a:lnTo>
                <a:lnTo>
                  <a:pt x="488559" y="488558"/>
                </a:lnTo>
                <a:lnTo>
                  <a:pt x="0" y="48855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4" id="14"/>
          <p:cNvSpPr txBox="true"/>
          <p:nvPr/>
        </p:nvSpPr>
        <p:spPr>
          <a:xfrm rot="0">
            <a:off x="4141139" y="4749861"/>
            <a:ext cx="6437528" cy="502676"/>
          </a:xfrm>
          <a:prstGeom prst="rect">
            <a:avLst/>
          </a:prstGeom>
        </p:spPr>
        <p:txBody>
          <a:bodyPr anchor="t" rtlCol="false" tIns="0" lIns="0" bIns="0" rIns="0">
            <a:spAutoFit/>
          </a:bodyPr>
          <a:lstStyle/>
          <a:p>
            <a:pPr algn="ctr">
              <a:lnSpc>
                <a:spcPts val="4007"/>
              </a:lnSpc>
            </a:pPr>
            <a:r>
              <a:rPr lang="en-US" sz="2925">
                <a:solidFill>
                  <a:srgbClr val="B100E8"/>
                </a:solidFill>
                <a:latin typeface="Now Bold"/>
              </a:rPr>
              <a:t>For watching this presentation</a:t>
            </a:r>
          </a:p>
        </p:txBody>
      </p:sp>
      <p:sp>
        <p:nvSpPr>
          <p:cNvPr name="TextBox 15" id="15"/>
          <p:cNvSpPr txBox="true"/>
          <p:nvPr/>
        </p:nvSpPr>
        <p:spPr>
          <a:xfrm rot="0">
            <a:off x="1674634" y="3432013"/>
            <a:ext cx="11370537" cy="1384523"/>
          </a:xfrm>
          <a:prstGeom prst="rect">
            <a:avLst/>
          </a:prstGeom>
        </p:spPr>
        <p:txBody>
          <a:bodyPr anchor="t" rtlCol="false" tIns="0" lIns="0" bIns="0" rIns="0">
            <a:spAutoFit/>
          </a:bodyPr>
          <a:lstStyle/>
          <a:p>
            <a:pPr algn="ctr">
              <a:lnSpc>
                <a:spcPts val="11242"/>
              </a:lnSpc>
            </a:pPr>
            <a:r>
              <a:rPr lang="en-US" sz="8087">
                <a:solidFill>
                  <a:srgbClr val="048AFF"/>
                </a:solidFill>
                <a:latin typeface="Now Bold"/>
              </a:rPr>
              <a:t>THANK YOU</a:t>
            </a:r>
          </a:p>
        </p:txBody>
      </p:sp>
      <p:sp>
        <p:nvSpPr>
          <p:cNvPr name="TextBox 16" id="16"/>
          <p:cNvSpPr txBox="true"/>
          <p:nvPr/>
        </p:nvSpPr>
        <p:spPr>
          <a:xfrm rot="0">
            <a:off x="5771016" y="6021463"/>
            <a:ext cx="5221384" cy="390238"/>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+201020414643</a:t>
            </a:r>
          </a:p>
        </p:txBody>
      </p:sp>
      <p:sp>
        <p:nvSpPr>
          <p:cNvPr name="TextBox 17" id="17"/>
          <p:cNvSpPr txBox="true"/>
          <p:nvPr/>
        </p:nvSpPr>
        <p:spPr>
          <a:xfrm rot="0">
            <a:off x="5771016" y="6746766"/>
            <a:ext cx="5221384" cy="390238"/>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biltaji.mohamed.com</a:t>
            </a:r>
          </a:p>
        </p:txBody>
      </p:sp>
      <p:sp>
        <p:nvSpPr>
          <p:cNvPr name="TextBox 18" id="18"/>
          <p:cNvSpPr txBox="true"/>
          <p:nvPr/>
        </p:nvSpPr>
        <p:spPr>
          <a:xfrm rot="0">
            <a:off x="5771016" y="7470492"/>
            <a:ext cx="5221384" cy="390238"/>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@beltajy</a:t>
            </a:r>
          </a:p>
        </p:txBody>
      </p:sp>
      <p:sp>
        <p:nvSpPr>
          <p:cNvPr name="TextBox 19" id="19"/>
          <p:cNvSpPr txBox="true"/>
          <p:nvPr/>
        </p:nvSpPr>
        <p:spPr>
          <a:xfrm rot="0">
            <a:off x="13182859" y="4744714"/>
            <a:ext cx="3387457" cy="400345"/>
          </a:xfrm>
          <a:prstGeom prst="rect">
            <a:avLst/>
          </a:prstGeom>
        </p:spPr>
        <p:txBody>
          <a:bodyPr anchor="t" rtlCol="false" tIns="0" lIns="0" bIns="0" rIns="0">
            <a:spAutoFit/>
          </a:bodyPr>
          <a:lstStyle/>
          <a:p>
            <a:pPr algn="ctr">
              <a:lnSpc>
                <a:spcPts val="3354"/>
              </a:lnSpc>
            </a:pPr>
            <a:r>
              <a:rPr lang="en-US" sz="2297">
                <a:solidFill>
                  <a:srgbClr val="FFFFFF"/>
                </a:solidFill>
                <a:latin typeface="DM Sans Bold"/>
              </a:rPr>
              <a:t>Beltagy Mohamed</a:t>
            </a:r>
          </a:p>
        </p:txBody>
      </p:sp>
      <p:sp>
        <p:nvSpPr>
          <p:cNvPr name="Freeform 20" id="20"/>
          <p:cNvSpPr/>
          <p:nvPr/>
        </p:nvSpPr>
        <p:spPr>
          <a:xfrm flipH="false" flipV="false" rot="0">
            <a:off x="5062852" y="8095683"/>
            <a:ext cx="491301" cy="491301"/>
          </a:xfrm>
          <a:custGeom>
            <a:avLst/>
            <a:gdLst/>
            <a:ahLst/>
            <a:cxnLst/>
            <a:rect r="r" b="b" t="t" l="l"/>
            <a:pathLst>
              <a:path h="491301" w="491301">
                <a:moveTo>
                  <a:pt x="0" y="0"/>
                </a:moveTo>
                <a:lnTo>
                  <a:pt x="491302" y="0"/>
                </a:lnTo>
                <a:lnTo>
                  <a:pt x="491302" y="491302"/>
                </a:lnTo>
                <a:lnTo>
                  <a:pt x="0" y="49130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1" id="21"/>
          <p:cNvSpPr txBox="true"/>
          <p:nvPr/>
        </p:nvSpPr>
        <p:spPr>
          <a:xfrm rot="0">
            <a:off x="5771016" y="8141453"/>
            <a:ext cx="5221384" cy="390238"/>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beltagy-/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223819">
            <a:off x="-4572963" y="4006074"/>
            <a:ext cx="9665112" cy="8771089"/>
          </a:xfrm>
          <a:custGeom>
            <a:avLst/>
            <a:gdLst/>
            <a:ahLst/>
            <a:cxnLst/>
            <a:rect r="r" b="b" t="t" l="l"/>
            <a:pathLst>
              <a:path h="8771089" w="9665112">
                <a:moveTo>
                  <a:pt x="0" y="0"/>
                </a:moveTo>
                <a:lnTo>
                  <a:pt x="9665112" y="0"/>
                </a:lnTo>
                <a:lnTo>
                  <a:pt x="9665112" y="8771089"/>
                </a:lnTo>
                <a:lnTo>
                  <a:pt x="0" y="8771089"/>
                </a:lnTo>
                <a:lnTo>
                  <a:pt x="0" y="0"/>
                </a:lnTo>
                <a:close/>
              </a:path>
            </a:pathLst>
          </a:custGeom>
          <a:blipFill>
            <a:blip r:embed="rId3"/>
            <a:stretch>
              <a:fillRect l="0" t="0" r="0" b="0"/>
            </a:stretch>
          </a:blipFill>
        </p:spPr>
      </p:sp>
      <p:grpSp>
        <p:nvGrpSpPr>
          <p:cNvPr name="Group 4" id="4"/>
          <p:cNvGrpSpPr/>
          <p:nvPr/>
        </p:nvGrpSpPr>
        <p:grpSpPr>
          <a:xfrm rot="0">
            <a:off x="5042466" y="1748267"/>
            <a:ext cx="8203068" cy="6276783"/>
            <a:chOff x="0" y="0"/>
            <a:chExt cx="1670985" cy="1278596"/>
          </a:xfrm>
        </p:grpSpPr>
        <p:sp>
          <p:nvSpPr>
            <p:cNvPr name="Freeform 5" id="5"/>
            <p:cNvSpPr/>
            <p:nvPr/>
          </p:nvSpPr>
          <p:spPr>
            <a:xfrm flipH="false" flipV="false" rot="0">
              <a:off x="0" y="0"/>
              <a:ext cx="1670985" cy="1278596"/>
            </a:xfrm>
            <a:custGeom>
              <a:avLst/>
              <a:gdLst/>
              <a:ahLst/>
              <a:cxnLst/>
              <a:rect r="r" b="b" t="t" l="l"/>
              <a:pathLst>
                <a:path h="1278596" w="1670985">
                  <a:moveTo>
                    <a:pt x="0" y="0"/>
                  </a:moveTo>
                  <a:lnTo>
                    <a:pt x="1670985" y="0"/>
                  </a:lnTo>
                  <a:lnTo>
                    <a:pt x="1670985" y="1278596"/>
                  </a:lnTo>
                  <a:lnTo>
                    <a:pt x="0" y="1278596"/>
                  </a:lnTo>
                  <a:close/>
                </a:path>
              </a:pathLst>
            </a:custGeom>
            <a:solidFill>
              <a:srgbClr val="000000">
                <a:alpha val="0"/>
              </a:srgbClr>
            </a:solidFill>
            <a:ln w="38100" cap="sq">
              <a:solidFill>
                <a:srgbClr val="048AFF"/>
              </a:solidFill>
              <a:prstDash val="solid"/>
              <a:miter/>
            </a:ln>
          </p:spPr>
        </p:sp>
        <p:sp>
          <p:nvSpPr>
            <p:cNvPr name="TextBox 6" id="6"/>
            <p:cNvSpPr txBox="true"/>
            <p:nvPr/>
          </p:nvSpPr>
          <p:spPr>
            <a:xfrm>
              <a:off x="0" y="0"/>
              <a:ext cx="1670985" cy="1278596"/>
            </a:xfrm>
            <a:prstGeom prst="rect">
              <a:avLst/>
            </a:prstGeom>
          </p:spPr>
          <p:txBody>
            <a:bodyPr anchor="ctr" rtlCol="false" tIns="50800" lIns="50800" bIns="50800" rIns="50800"/>
            <a:lstStyle/>
            <a:p>
              <a:pPr algn="ctr">
                <a:lnSpc>
                  <a:spcPts val="3623"/>
                </a:lnSpc>
              </a:pPr>
            </a:p>
          </p:txBody>
        </p:sp>
      </p:grpSp>
      <p:sp>
        <p:nvSpPr>
          <p:cNvPr name="Freeform 7" id="7"/>
          <p:cNvSpPr/>
          <p:nvPr/>
        </p:nvSpPr>
        <p:spPr>
          <a:xfrm flipH="false" flipV="false" rot="0">
            <a:off x="15132358" y="7708556"/>
            <a:ext cx="1769644" cy="1711728"/>
          </a:xfrm>
          <a:custGeom>
            <a:avLst/>
            <a:gdLst/>
            <a:ahLst/>
            <a:cxnLst/>
            <a:rect r="r" b="b" t="t" l="l"/>
            <a:pathLst>
              <a:path h="1711728" w="1769644">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6690945" y="3573858"/>
            <a:ext cx="5575959" cy="3421320"/>
          </a:xfrm>
          <a:prstGeom prst="rect">
            <a:avLst/>
          </a:prstGeom>
        </p:spPr>
        <p:txBody>
          <a:bodyPr anchor="t" rtlCol="false" tIns="0" lIns="0" bIns="0" rIns="0">
            <a:spAutoFit/>
          </a:bodyPr>
          <a:lstStyle/>
          <a:p>
            <a:pPr algn="l" marL="770312" indent="-385156" lvl="1">
              <a:lnSpc>
                <a:spcPts val="5565"/>
              </a:lnSpc>
              <a:buFont typeface="Arial"/>
              <a:buChar char="•"/>
            </a:pPr>
            <a:r>
              <a:rPr lang="en-US" sz="3567">
                <a:solidFill>
                  <a:srgbClr val="FFFAEB"/>
                </a:solidFill>
                <a:latin typeface="DM Sans Italics"/>
              </a:rPr>
              <a:t>About Us</a:t>
            </a:r>
          </a:p>
          <a:p>
            <a:pPr algn="l" marL="770312" indent="-385156" lvl="1">
              <a:lnSpc>
                <a:spcPts val="5565"/>
              </a:lnSpc>
              <a:buFont typeface="Arial"/>
              <a:buChar char="•"/>
            </a:pPr>
            <a:r>
              <a:rPr lang="en-US" sz="3567">
                <a:solidFill>
                  <a:srgbClr val="FFFAEB"/>
                </a:solidFill>
                <a:latin typeface="DM Sans Italics"/>
              </a:rPr>
              <a:t>Goals</a:t>
            </a:r>
          </a:p>
          <a:p>
            <a:pPr algn="l" marL="770312" indent="-385156" lvl="1">
              <a:lnSpc>
                <a:spcPts val="5565"/>
              </a:lnSpc>
              <a:buFont typeface="Arial"/>
              <a:buChar char="•"/>
            </a:pPr>
            <a:r>
              <a:rPr lang="en-US" sz="3567">
                <a:solidFill>
                  <a:srgbClr val="FFFAEB"/>
                </a:solidFill>
                <a:latin typeface="DM Sans"/>
              </a:rPr>
              <a:t>Business Problem</a:t>
            </a:r>
          </a:p>
          <a:p>
            <a:pPr algn="l" marL="770312" indent="-385156" lvl="1">
              <a:lnSpc>
                <a:spcPts val="5565"/>
              </a:lnSpc>
              <a:buFont typeface="Arial"/>
              <a:buChar char="•"/>
            </a:pPr>
            <a:r>
              <a:rPr lang="en-US" sz="3567">
                <a:solidFill>
                  <a:srgbClr val="FFFAEB"/>
                </a:solidFill>
                <a:latin typeface="DM Sans"/>
              </a:rPr>
              <a:t>Analysis Result</a:t>
            </a:r>
          </a:p>
          <a:p>
            <a:pPr algn="l" marL="770312" indent="-385156" lvl="1">
              <a:lnSpc>
                <a:spcPts val="5565"/>
              </a:lnSpc>
              <a:buFont typeface="Arial"/>
              <a:buChar char="•"/>
            </a:pPr>
            <a:r>
              <a:rPr lang="en-US" sz="3567">
                <a:solidFill>
                  <a:srgbClr val="FFFAEB"/>
                </a:solidFill>
                <a:latin typeface="DM Sans"/>
              </a:rPr>
              <a:t>Strategies </a:t>
            </a:r>
          </a:p>
        </p:txBody>
      </p:sp>
      <p:sp>
        <p:nvSpPr>
          <p:cNvPr name="TextBox 9" id="9"/>
          <p:cNvSpPr txBox="true"/>
          <p:nvPr/>
        </p:nvSpPr>
        <p:spPr>
          <a:xfrm rot="0">
            <a:off x="6021096" y="1933548"/>
            <a:ext cx="6245807" cy="1005696"/>
          </a:xfrm>
          <a:prstGeom prst="rect">
            <a:avLst/>
          </a:prstGeom>
        </p:spPr>
        <p:txBody>
          <a:bodyPr anchor="t" rtlCol="false" tIns="0" lIns="0" bIns="0" rIns="0">
            <a:spAutoFit/>
          </a:bodyPr>
          <a:lstStyle/>
          <a:p>
            <a:pPr algn="ctr">
              <a:lnSpc>
                <a:spcPts val="8242"/>
              </a:lnSpc>
            </a:pPr>
            <a:r>
              <a:rPr lang="en-US" sz="5929" spc="403">
                <a:solidFill>
                  <a:srgbClr val="048AFF"/>
                </a:solidFill>
                <a:latin typeface="Now Bold"/>
              </a:rPr>
              <a:t>Overview</a:t>
            </a:r>
          </a:p>
        </p:txBody>
      </p:sp>
      <p:grpSp>
        <p:nvGrpSpPr>
          <p:cNvPr name="Group 10" id="10"/>
          <p:cNvGrpSpPr/>
          <p:nvPr/>
        </p:nvGrpSpPr>
        <p:grpSpPr>
          <a:xfrm rot="0">
            <a:off x="15784398" y="-1431186"/>
            <a:ext cx="3889040" cy="388904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2" id="12"/>
            <p:cNvSpPr txBox="true"/>
            <p:nvPr/>
          </p:nvSpPr>
          <p:spPr>
            <a:xfrm>
              <a:off x="76200" y="76200"/>
              <a:ext cx="660400" cy="660400"/>
            </a:xfrm>
            <a:prstGeom prst="rect">
              <a:avLst/>
            </a:prstGeom>
          </p:spPr>
          <p:txBody>
            <a:bodyPr anchor="ctr" rtlCol="false" tIns="50800" lIns="50800" bIns="50800" rIns="50800"/>
            <a:lstStyle/>
            <a:p>
              <a:pPr algn="ctr">
                <a:lnSpc>
                  <a:spcPts val="3623"/>
                </a:lnSpc>
              </a:pPr>
            </a:p>
          </p:txBody>
        </p:sp>
      </p:grpSp>
      <p:sp>
        <p:nvSpPr>
          <p:cNvPr name="AutoShape 13" id="13"/>
          <p:cNvSpPr/>
          <p:nvPr/>
        </p:nvSpPr>
        <p:spPr>
          <a:xfrm>
            <a:off x="5189418" y="3231880"/>
            <a:ext cx="7856395" cy="0"/>
          </a:xfrm>
          <a:prstGeom prst="line">
            <a:avLst/>
          </a:prstGeom>
          <a:ln cap="flat" w="47625">
            <a:solidFill>
              <a:srgbClr val="048AFF"/>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589607" y="0"/>
            <a:ext cx="8698393" cy="10400373"/>
            <a:chOff x="0" y="0"/>
            <a:chExt cx="8603361" cy="10286746"/>
          </a:xfrm>
        </p:grpSpPr>
        <p:sp>
          <p:nvSpPr>
            <p:cNvPr name="Freeform 5" id="5"/>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0" t="-27458" r="-1536" b="0"/>
              </a:stretch>
            </a:blipFill>
          </p:spPr>
        </p:sp>
      </p:grpSp>
      <p:sp>
        <p:nvSpPr>
          <p:cNvPr name="Freeform 6" id="6"/>
          <p:cNvSpPr/>
          <p:nvPr/>
        </p:nvSpPr>
        <p:spPr>
          <a:xfrm flipH="false" flipV="false" rot="0">
            <a:off x="7584476" y="8616204"/>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TextBox 7" id="7"/>
          <p:cNvSpPr txBox="true"/>
          <p:nvPr/>
        </p:nvSpPr>
        <p:spPr>
          <a:xfrm rot="0">
            <a:off x="3115104" y="1585374"/>
            <a:ext cx="5189556" cy="881487"/>
          </a:xfrm>
          <a:prstGeom prst="rect">
            <a:avLst/>
          </a:prstGeom>
        </p:spPr>
        <p:txBody>
          <a:bodyPr anchor="t" rtlCol="false" tIns="0" lIns="0" bIns="0" rIns="0">
            <a:spAutoFit/>
          </a:bodyPr>
          <a:lstStyle/>
          <a:p>
            <a:pPr algn="l">
              <a:lnSpc>
                <a:spcPts val="7173"/>
              </a:lnSpc>
            </a:pPr>
            <a:r>
              <a:rPr lang="en-US" sz="5160">
                <a:solidFill>
                  <a:srgbClr val="048AFF"/>
                </a:solidFill>
                <a:latin typeface="Now Bold"/>
              </a:rPr>
              <a:t>About Us</a:t>
            </a:r>
          </a:p>
        </p:txBody>
      </p:sp>
      <p:sp>
        <p:nvSpPr>
          <p:cNvPr name="TextBox 8" id="8"/>
          <p:cNvSpPr txBox="true"/>
          <p:nvPr/>
        </p:nvSpPr>
        <p:spPr>
          <a:xfrm rot="0">
            <a:off x="1607091" y="2728396"/>
            <a:ext cx="7809245" cy="3668661"/>
          </a:xfrm>
          <a:prstGeom prst="rect">
            <a:avLst/>
          </a:prstGeom>
        </p:spPr>
        <p:txBody>
          <a:bodyPr anchor="t" rtlCol="false" tIns="0" lIns="0" bIns="0" rIns="0">
            <a:spAutoFit/>
          </a:bodyPr>
          <a:lstStyle/>
          <a:p>
            <a:pPr algn="l">
              <a:lnSpc>
                <a:spcPts val="3278"/>
              </a:lnSpc>
            </a:pPr>
          </a:p>
          <a:p>
            <a:pPr algn="l" marL="484878" indent="-242439" lvl="1">
              <a:lnSpc>
                <a:spcPts val="3278"/>
              </a:lnSpc>
              <a:buFont typeface="Arial"/>
              <a:buChar char="•"/>
            </a:pPr>
            <a:r>
              <a:rPr lang="en-US" sz="2245">
                <a:solidFill>
                  <a:srgbClr val="FFFFFF"/>
                </a:solidFill>
                <a:latin typeface="DM Sans"/>
              </a:rPr>
              <a:t>I am a Data Analyst with a foundational knowledge in Machine Learning. My skills focus on leveraging data to uncover insights and drive decision-making.</a:t>
            </a:r>
          </a:p>
          <a:p>
            <a:pPr algn="l">
              <a:lnSpc>
                <a:spcPts val="3278"/>
              </a:lnSpc>
            </a:pPr>
          </a:p>
          <a:p>
            <a:pPr algn="l" marL="484878" indent="-242439" lvl="1">
              <a:lnSpc>
                <a:spcPts val="3278"/>
              </a:lnSpc>
              <a:buFont typeface="Arial"/>
              <a:buChar char="•"/>
            </a:pPr>
            <a:r>
              <a:rPr lang="en-US" sz="2245">
                <a:solidFill>
                  <a:srgbClr val="FFFFFF"/>
                </a:solidFill>
                <a:latin typeface="DM Sans"/>
              </a:rPr>
              <a:t>In this project, I performed data cleaning, data analysis and feature engineering to prepare the dataset and then visualized it on Power BI. In the end, I gained valuable insights that I will explain in this report.</a:t>
            </a:r>
          </a:p>
        </p:txBody>
      </p:sp>
      <p:sp>
        <p:nvSpPr>
          <p:cNvPr name="Freeform 9" id="9"/>
          <p:cNvSpPr/>
          <p:nvPr/>
        </p:nvSpPr>
        <p:spPr>
          <a:xfrm flipH="false" flipV="false" rot="0">
            <a:off x="-855821" y="769658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4792965" y="-4982246"/>
            <a:ext cx="8083465" cy="8073361"/>
          </a:xfrm>
          <a:custGeom>
            <a:avLst/>
            <a:gdLst/>
            <a:ahLst/>
            <a:cxnLst/>
            <a:rect r="r" b="b" t="t" l="l"/>
            <a:pathLst>
              <a:path h="8073361" w="8083465">
                <a:moveTo>
                  <a:pt x="0" y="0"/>
                </a:moveTo>
                <a:lnTo>
                  <a:pt x="8083465" y="0"/>
                </a:lnTo>
                <a:lnTo>
                  <a:pt x="8083465" y="8073361"/>
                </a:lnTo>
                <a:lnTo>
                  <a:pt x="0" y="8073361"/>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12438410" y="-5076387"/>
            <a:ext cx="9641780" cy="9629727"/>
          </a:xfrm>
          <a:custGeom>
            <a:avLst/>
            <a:gdLst/>
            <a:ahLst/>
            <a:cxnLst/>
            <a:rect r="r" b="b" t="t" l="l"/>
            <a:pathLst>
              <a:path h="9629727" w="9641780">
                <a:moveTo>
                  <a:pt x="0" y="0"/>
                </a:moveTo>
                <a:lnTo>
                  <a:pt x="9641780" y="0"/>
                </a:lnTo>
                <a:lnTo>
                  <a:pt x="9641780" y="9629728"/>
                </a:lnTo>
                <a:lnTo>
                  <a:pt x="0" y="9629728"/>
                </a:lnTo>
                <a:lnTo>
                  <a:pt x="0" y="0"/>
                </a:lnTo>
                <a:close/>
              </a:path>
            </a:pathLst>
          </a:custGeom>
          <a:blipFill>
            <a:blip r:embed="rId3"/>
            <a:stretch>
              <a:fillRect l="0" t="0" r="0" b="0"/>
            </a:stretch>
          </a:blipFill>
        </p:spPr>
      </p:sp>
      <p:sp>
        <p:nvSpPr>
          <p:cNvPr name="Freeform 4" id="4"/>
          <p:cNvSpPr/>
          <p:nvPr/>
        </p:nvSpPr>
        <p:spPr>
          <a:xfrm flipH="false" flipV="false" rot="0">
            <a:off x="15789970" y="7909420"/>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457520" y="1560523"/>
            <a:ext cx="5372960" cy="898504"/>
          </a:xfrm>
          <a:prstGeom prst="rect">
            <a:avLst/>
          </a:prstGeom>
        </p:spPr>
        <p:txBody>
          <a:bodyPr anchor="t" rtlCol="false" tIns="0" lIns="0" bIns="0" rIns="0">
            <a:spAutoFit/>
          </a:bodyPr>
          <a:lstStyle/>
          <a:p>
            <a:pPr algn="ctr">
              <a:lnSpc>
                <a:spcPts val="7427"/>
              </a:lnSpc>
            </a:pPr>
            <a:r>
              <a:rPr lang="en-US" sz="5343">
                <a:solidFill>
                  <a:srgbClr val="048AFF"/>
                </a:solidFill>
                <a:latin typeface="Now Bold"/>
              </a:rPr>
              <a:t>Goals</a:t>
            </a:r>
          </a:p>
        </p:txBody>
      </p:sp>
      <p:sp>
        <p:nvSpPr>
          <p:cNvPr name="AutoShape 6" id="6"/>
          <p:cNvSpPr/>
          <p:nvPr/>
        </p:nvSpPr>
        <p:spPr>
          <a:xfrm>
            <a:off x="9211339" y="2867678"/>
            <a:ext cx="0" cy="5538134"/>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5782251" y="3247220"/>
            <a:ext cx="1390737" cy="1390737"/>
          </a:xfrm>
          <a:custGeom>
            <a:avLst/>
            <a:gdLst/>
            <a:ahLst/>
            <a:cxnLst/>
            <a:rect r="r" b="b" t="t" l="l"/>
            <a:pathLst>
              <a:path h="1390737" w="1390737">
                <a:moveTo>
                  <a:pt x="0" y="0"/>
                </a:moveTo>
                <a:lnTo>
                  <a:pt x="1390738" y="0"/>
                </a:lnTo>
                <a:lnTo>
                  <a:pt x="1390738" y="1390738"/>
                </a:lnTo>
                <a:lnTo>
                  <a:pt x="0" y="13907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1254311" y="3234155"/>
            <a:ext cx="1403803" cy="1403803"/>
          </a:xfrm>
          <a:custGeom>
            <a:avLst/>
            <a:gdLst/>
            <a:ahLst/>
            <a:cxnLst/>
            <a:rect r="r" b="b" t="t" l="l"/>
            <a:pathLst>
              <a:path h="1403803" w="1403803">
                <a:moveTo>
                  <a:pt x="0" y="0"/>
                </a:moveTo>
                <a:lnTo>
                  <a:pt x="1403803" y="0"/>
                </a:lnTo>
                <a:lnTo>
                  <a:pt x="1403803" y="1403803"/>
                </a:lnTo>
                <a:lnTo>
                  <a:pt x="0" y="14038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5314065" y="5598645"/>
            <a:ext cx="2677152" cy="2144670"/>
          </a:xfrm>
          <a:prstGeom prst="rect">
            <a:avLst/>
          </a:prstGeom>
        </p:spPr>
        <p:txBody>
          <a:bodyPr anchor="t" rtlCol="false" tIns="0" lIns="0" bIns="0" rIns="0">
            <a:spAutoFit/>
          </a:bodyPr>
          <a:lstStyle/>
          <a:p>
            <a:pPr algn="l">
              <a:lnSpc>
                <a:spcPts val="2864"/>
              </a:lnSpc>
            </a:pPr>
            <a:r>
              <a:rPr lang="en-US" sz="1962">
                <a:solidFill>
                  <a:srgbClr val="FFFFFF"/>
                </a:solidFill>
                <a:latin typeface="DM Sans"/>
              </a:rPr>
              <a:t>Find out whether the company is losing or not and know the areas that gain the most in terms of marketing expenses</a:t>
            </a:r>
          </a:p>
        </p:txBody>
      </p:sp>
      <p:sp>
        <p:nvSpPr>
          <p:cNvPr name="TextBox 10" id="10"/>
          <p:cNvSpPr txBox="true"/>
          <p:nvPr/>
        </p:nvSpPr>
        <p:spPr>
          <a:xfrm rot="0">
            <a:off x="4770954" y="4866558"/>
            <a:ext cx="3413332" cy="576966"/>
          </a:xfrm>
          <a:prstGeom prst="rect">
            <a:avLst/>
          </a:prstGeom>
        </p:spPr>
        <p:txBody>
          <a:bodyPr anchor="t" rtlCol="false" tIns="0" lIns="0" bIns="0" rIns="0">
            <a:spAutoFit/>
          </a:bodyPr>
          <a:lstStyle/>
          <a:p>
            <a:pPr algn="ctr">
              <a:lnSpc>
                <a:spcPts val="4718"/>
              </a:lnSpc>
            </a:pPr>
            <a:r>
              <a:rPr lang="en-US" sz="3394">
                <a:solidFill>
                  <a:srgbClr val="B100E8"/>
                </a:solidFill>
                <a:latin typeface="Now Bold"/>
              </a:rPr>
              <a:t>Objective 01</a:t>
            </a:r>
          </a:p>
        </p:txBody>
      </p:sp>
      <p:sp>
        <p:nvSpPr>
          <p:cNvPr name="Freeform 11" id="11"/>
          <p:cNvSpPr/>
          <p:nvPr/>
        </p:nvSpPr>
        <p:spPr>
          <a:xfrm flipH="false" flipV="false" rot="0">
            <a:off x="-4327715" y="6542790"/>
            <a:ext cx="9641780" cy="9629727"/>
          </a:xfrm>
          <a:custGeom>
            <a:avLst/>
            <a:gdLst/>
            <a:ahLst/>
            <a:cxnLst/>
            <a:rect r="r" b="b" t="t" l="l"/>
            <a:pathLst>
              <a:path h="9629727" w="9641780">
                <a:moveTo>
                  <a:pt x="0" y="0"/>
                </a:moveTo>
                <a:lnTo>
                  <a:pt x="9641780" y="0"/>
                </a:lnTo>
                <a:lnTo>
                  <a:pt x="9641780" y="9629727"/>
                </a:lnTo>
                <a:lnTo>
                  <a:pt x="0" y="9629727"/>
                </a:lnTo>
                <a:lnTo>
                  <a:pt x="0" y="0"/>
                </a:lnTo>
                <a:close/>
              </a:path>
            </a:pathLst>
          </a:custGeom>
          <a:blipFill>
            <a:blip r:embed="rId3"/>
            <a:stretch>
              <a:fillRect l="0" t="0" r="0" b="0"/>
            </a:stretch>
          </a:blipFill>
        </p:spPr>
      </p:sp>
      <p:sp>
        <p:nvSpPr>
          <p:cNvPr name="TextBox 12" id="12"/>
          <p:cNvSpPr txBox="true"/>
          <p:nvPr/>
        </p:nvSpPr>
        <p:spPr>
          <a:xfrm rot="0">
            <a:off x="10640545" y="5579595"/>
            <a:ext cx="3260171" cy="2030586"/>
          </a:xfrm>
          <a:prstGeom prst="rect">
            <a:avLst/>
          </a:prstGeom>
        </p:spPr>
        <p:txBody>
          <a:bodyPr anchor="t" rtlCol="false" tIns="0" lIns="0" bIns="0" rIns="0">
            <a:spAutoFit/>
          </a:bodyPr>
          <a:lstStyle/>
          <a:p>
            <a:pPr algn="l">
              <a:lnSpc>
                <a:spcPts val="3278"/>
              </a:lnSpc>
            </a:pPr>
            <a:r>
              <a:rPr lang="en-US" sz="2245">
                <a:solidFill>
                  <a:srgbClr val="FFFFFF"/>
                </a:solidFill>
                <a:latin typeface="DM Sans"/>
              </a:rPr>
              <a:t>Calculating revenues according to sales, new expansions, and cities to create a strong marketing plan</a:t>
            </a:r>
          </a:p>
        </p:txBody>
      </p:sp>
      <p:sp>
        <p:nvSpPr>
          <p:cNvPr name="TextBox 13" id="13"/>
          <p:cNvSpPr txBox="true"/>
          <p:nvPr/>
        </p:nvSpPr>
        <p:spPr>
          <a:xfrm rot="0">
            <a:off x="10234743" y="4866558"/>
            <a:ext cx="3413332" cy="576966"/>
          </a:xfrm>
          <a:prstGeom prst="rect">
            <a:avLst/>
          </a:prstGeom>
        </p:spPr>
        <p:txBody>
          <a:bodyPr anchor="t" rtlCol="false" tIns="0" lIns="0" bIns="0" rIns="0">
            <a:spAutoFit/>
          </a:bodyPr>
          <a:lstStyle/>
          <a:p>
            <a:pPr algn="ctr">
              <a:lnSpc>
                <a:spcPts val="4718"/>
              </a:lnSpc>
            </a:pPr>
            <a:r>
              <a:rPr lang="en-US" sz="3394">
                <a:solidFill>
                  <a:srgbClr val="B100E8"/>
                </a:solidFill>
                <a:latin typeface="Now Bold"/>
              </a:rPr>
              <a:t>Objective 02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2878546" y="3596887"/>
            <a:ext cx="2878546" cy="2878546"/>
            <a:chOff x="0" y="0"/>
            <a:chExt cx="6350000" cy="6350000"/>
          </a:xfrm>
        </p:grpSpPr>
        <p:sp>
          <p:nvSpPr>
            <p:cNvPr name="Freeform 5" id="5"/>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6" id="6"/>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Freeform 7" id="7"/>
          <p:cNvSpPr/>
          <p:nvPr/>
        </p:nvSpPr>
        <p:spPr>
          <a:xfrm flipH="false" flipV="false" rot="3567097">
            <a:off x="-967133" y="787375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Freeform 8" id="8"/>
          <p:cNvSpPr/>
          <p:nvPr/>
        </p:nvSpPr>
        <p:spPr>
          <a:xfrm flipH="false" flipV="false" rot="0">
            <a:off x="15789970" y="78370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3784472" y="3517358"/>
            <a:ext cx="11876152" cy="5160008"/>
            <a:chOff x="0" y="0"/>
            <a:chExt cx="2948091" cy="1280901"/>
          </a:xfrm>
        </p:grpSpPr>
        <p:sp>
          <p:nvSpPr>
            <p:cNvPr name="Freeform 10" id="10"/>
            <p:cNvSpPr/>
            <p:nvPr/>
          </p:nvSpPr>
          <p:spPr>
            <a:xfrm flipH="false" flipV="false" rot="0">
              <a:off x="0" y="0"/>
              <a:ext cx="2948091" cy="1280901"/>
            </a:xfrm>
            <a:custGeom>
              <a:avLst/>
              <a:gdLst/>
              <a:ahLst/>
              <a:cxnLst/>
              <a:rect r="r" b="b" t="t" l="l"/>
              <a:pathLst>
                <a:path h="1280901" w="2948091">
                  <a:moveTo>
                    <a:pt x="10430" y="0"/>
                  </a:moveTo>
                  <a:lnTo>
                    <a:pt x="2937661" y="0"/>
                  </a:lnTo>
                  <a:cubicBezTo>
                    <a:pt x="2940427" y="0"/>
                    <a:pt x="2943080" y="1099"/>
                    <a:pt x="2945036" y="3055"/>
                  </a:cubicBezTo>
                  <a:cubicBezTo>
                    <a:pt x="2946992" y="5011"/>
                    <a:pt x="2948091" y="7664"/>
                    <a:pt x="2948091" y="10430"/>
                  </a:cubicBezTo>
                  <a:lnTo>
                    <a:pt x="2948091" y="1270471"/>
                  </a:lnTo>
                  <a:cubicBezTo>
                    <a:pt x="2948091" y="1273237"/>
                    <a:pt x="2946992" y="1275890"/>
                    <a:pt x="2945036" y="1277846"/>
                  </a:cubicBezTo>
                  <a:cubicBezTo>
                    <a:pt x="2943080" y="1279802"/>
                    <a:pt x="2940427" y="1280901"/>
                    <a:pt x="2937661" y="1280901"/>
                  </a:cubicBezTo>
                  <a:lnTo>
                    <a:pt x="10430" y="1280901"/>
                  </a:lnTo>
                  <a:cubicBezTo>
                    <a:pt x="7664" y="1280901"/>
                    <a:pt x="5011" y="1279802"/>
                    <a:pt x="3055" y="1277846"/>
                  </a:cubicBezTo>
                  <a:cubicBezTo>
                    <a:pt x="1099" y="1275890"/>
                    <a:pt x="0" y="1273237"/>
                    <a:pt x="0" y="1270471"/>
                  </a:cubicBezTo>
                  <a:lnTo>
                    <a:pt x="0" y="10430"/>
                  </a:lnTo>
                  <a:cubicBezTo>
                    <a:pt x="0" y="7664"/>
                    <a:pt x="1099" y="5011"/>
                    <a:pt x="3055" y="3055"/>
                  </a:cubicBezTo>
                  <a:cubicBezTo>
                    <a:pt x="5011" y="1099"/>
                    <a:pt x="7664" y="0"/>
                    <a:pt x="1043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1" id="11"/>
            <p:cNvSpPr txBox="true"/>
            <p:nvPr/>
          </p:nvSpPr>
          <p:spPr>
            <a:xfrm>
              <a:off x="0" y="-9525"/>
              <a:ext cx="2948091" cy="1290426"/>
            </a:xfrm>
            <a:prstGeom prst="rect">
              <a:avLst/>
            </a:prstGeom>
          </p:spPr>
          <p:txBody>
            <a:bodyPr anchor="ctr" rtlCol="false" tIns="50800" lIns="50800" bIns="50800" rIns="50800"/>
            <a:lstStyle/>
            <a:p>
              <a:pPr algn="ctr">
                <a:lnSpc>
                  <a:spcPts val="3131"/>
                </a:lnSpc>
              </a:pPr>
            </a:p>
          </p:txBody>
        </p:sp>
      </p:grpSp>
      <p:sp>
        <p:nvSpPr>
          <p:cNvPr name="Freeform 12" id="12"/>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Freeform 13" id="13"/>
          <p:cNvSpPr/>
          <p:nvPr/>
        </p:nvSpPr>
        <p:spPr>
          <a:xfrm flipH="false" flipV="false" rot="0">
            <a:off x="12689900" y="4740368"/>
            <a:ext cx="6815250" cy="2473368"/>
          </a:xfrm>
          <a:custGeom>
            <a:avLst/>
            <a:gdLst/>
            <a:ahLst/>
            <a:cxnLst/>
            <a:rect r="r" b="b" t="t" l="l"/>
            <a:pathLst>
              <a:path h="2473368" w="6815250">
                <a:moveTo>
                  <a:pt x="0" y="0"/>
                </a:moveTo>
                <a:lnTo>
                  <a:pt x="6815250" y="0"/>
                </a:lnTo>
                <a:lnTo>
                  <a:pt x="6815250" y="2473368"/>
                </a:lnTo>
                <a:lnTo>
                  <a:pt x="0" y="2473368"/>
                </a:lnTo>
                <a:lnTo>
                  <a:pt x="0" y="0"/>
                </a:lnTo>
                <a:close/>
              </a:path>
            </a:pathLst>
          </a:custGeom>
          <a:blipFill>
            <a:blip r:embed="rId7"/>
            <a:stretch>
              <a:fillRect l="0" t="0" r="0" b="0"/>
            </a:stretch>
          </a:blipFill>
        </p:spPr>
      </p:sp>
      <p:sp>
        <p:nvSpPr>
          <p:cNvPr name="TextBox 14" id="14"/>
          <p:cNvSpPr txBox="true"/>
          <p:nvPr/>
        </p:nvSpPr>
        <p:spPr>
          <a:xfrm rot="0">
            <a:off x="4406629" y="2042850"/>
            <a:ext cx="9474742" cy="984751"/>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Business Problem </a:t>
            </a:r>
          </a:p>
        </p:txBody>
      </p:sp>
      <p:sp>
        <p:nvSpPr>
          <p:cNvPr name="TextBox 15" id="15"/>
          <p:cNvSpPr txBox="true"/>
          <p:nvPr/>
        </p:nvSpPr>
        <p:spPr>
          <a:xfrm rot="0">
            <a:off x="4069023" y="3862308"/>
            <a:ext cx="8845239" cy="4172338"/>
          </a:xfrm>
          <a:prstGeom prst="rect">
            <a:avLst/>
          </a:prstGeom>
        </p:spPr>
        <p:txBody>
          <a:bodyPr anchor="t" rtlCol="false" tIns="0" lIns="0" bIns="0" rIns="0">
            <a:spAutoFit/>
          </a:bodyPr>
          <a:lstStyle/>
          <a:p>
            <a:pPr algn="l">
              <a:lnSpc>
                <a:spcPts val="3339"/>
              </a:lnSpc>
            </a:pPr>
            <a:r>
              <a:rPr lang="en-US" sz="2287">
                <a:solidFill>
                  <a:srgbClr val="FFFFFF"/>
                </a:solidFill>
                <a:latin typeface="DM Sans"/>
              </a:rPr>
              <a:t>Amazon is experiencing a decline in sales due to increased competition, shifting consumer preferences, and operational inefficiencies. Despite its dominant market position, the company faces challenges in maintaining customer loyalty and capturing new market segments. These issues are compounded by rising costs and logistical complexities, which hinder Amazon's ability to adapt swiftly to changing market dynamics. Addressing these challenges requires innovative strategies to revitalize sales growth and ensure sustained competitiveness in the e-commerce landscape.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TextBox 3" id="3"/>
          <p:cNvSpPr txBox="true"/>
          <p:nvPr/>
        </p:nvSpPr>
        <p:spPr>
          <a:xfrm rot="0">
            <a:off x="2429425" y="1680318"/>
            <a:ext cx="12905289" cy="1406294"/>
          </a:xfrm>
          <a:prstGeom prst="rect">
            <a:avLst/>
          </a:prstGeom>
        </p:spPr>
        <p:txBody>
          <a:bodyPr anchor="t" rtlCol="false" tIns="0" lIns="0" bIns="0" rIns="0">
            <a:spAutoFit/>
          </a:bodyPr>
          <a:lstStyle/>
          <a:p>
            <a:pPr algn="l" marL="0" indent="0" lvl="0">
              <a:lnSpc>
                <a:spcPts val="5618"/>
              </a:lnSpc>
              <a:spcBef>
                <a:spcPct val="0"/>
              </a:spcBef>
            </a:pPr>
            <a:r>
              <a:rPr lang="en-US" sz="4041">
                <a:solidFill>
                  <a:srgbClr val="048AFF"/>
                </a:solidFill>
                <a:latin typeface="Now Bold"/>
              </a:rPr>
              <a:t>How has sales performance varied over different months?</a:t>
            </a:r>
          </a:p>
        </p:txBody>
      </p:sp>
      <p:sp>
        <p:nvSpPr>
          <p:cNvPr name="Freeform 4" id="4"/>
          <p:cNvSpPr/>
          <p:nvPr/>
        </p:nvSpPr>
        <p:spPr>
          <a:xfrm flipH="false" flipV="false" rot="0">
            <a:off x="-7565777" y="5779794"/>
            <a:ext cx="17894953" cy="17894953"/>
          </a:xfrm>
          <a:custGeom>
            <a:avLst/>
            <a:gdLst/>
            <a:ahLst/>
            <a:cxnLst/>
            <a:rect r="r" b="b" t="t" l="l"/>
            <a:pathLst>
              <a:path h="17894953" w="17894953">
                <a:moveTo>
                  <a:pt x="0" y="0"/>
                </a:moveTo>
                <a:lnTo>
                  <a:pt x="17894953" y="0"/>
                </a:lnTo>
                <a:lnTo>
                  <a:pt x="17894953" y="17894952"/>
                </a:lnTo>
                <a:lnTo>
                  <a:pt x="0" y="178949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24620" y="-1132633"/>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6" id="6"/>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7" id="7"/>
          <p:cNvSpPr/>
          <p:nvPr/>
        </p:nvSpPr>
        <p:spPr>
          <a:xfrm flipH="false" flipV="false" rot="0">
            <a:off x="5705557" y="4191093"/>
            <a:ext cx="12142921" cy="1956054"/>
          </a:xfrm>
          <a:custGeom>
            <a:avLst/>
            <a:gdLst/>
            <a:ahLst/>
            <a:cxnLst/>
            <a:rect r="r" b="b" t="t" l="l"/>
            <a:pathLst>
              <a:path h="1956054" w="12142921">
                <a:moveTo>
                  <a:pt x="0" y="0"/>
                </a:moveTo>
                <a:lnTo>
                  <a:pt x="12142921" y="0"/>
                </a:lnTo>
                <a:lnTo>
                  <a:pt x="12142921" y="1956054"/>
                </a:lnTo>
                <a:lnTo>
                  <a:pt x="0" y="1956054"/>
                </a:lnTo>
                <a:lnTo>
                  <a:pt x="0" y="0"/>
                </a:lnTo>
                <a:close/>
              </a:path>
            </a:pathLst>
          </a:custGeom>
          <a:blipFill>
            <a:blip r:embed="rId6"/>
            <a:stretch>
              <a:fillRect l="0" t="0" r="0" b="0"/>
            </a:stretch>
          </a:blipFill>
        </p:spPr>
      </p:sp>
      <p:sp>
        <p:nvSpPr>
          <p:cNvPr name="TextBox 8" id="8"/>
          <p:cNvSpPr txBox="true"/>
          <p:nvPr/>
        </p:nvSpPr>
        <p:spPr>
          <a:xfrm rot="0">
            <a:off x="9144000" y="8178196"/>
            <a:ext cx="2370352" cy="456582"/>
          </a:xfrm>
          <a:prstGeom prst="rect">
            <a:avLst/>
          </a:prstGeom>
        </p:spPr>
        <p:txBody>
          <a:bodyPr anchor="t" rtlCol="false" tIns="0" lIns="0" bIns="0" rIns="0">
            <a:spAutoFit/>
          </a:bodyPr>
          <a:lstStyle/>
          <a:p>
            <a:pPr algn="ctr">
              <a:lnSpc>
                <a:spcPts val="3564"/>
              </a:lnSpc>
            </a:pPr>
            <a:r>
              <a:rPr lang="en-US" sz="3154">
                <a:solidFill>
                  <a:srgbClr val="FFFFFF"/>
                </a:solidFill>
                <a:latin typeface="DM Sans"/>
              </a:rPr>
              <a:t>Best Sales </a:t>
            </a:r>
          </a:p>
        </p:txBody>
      </p:sp>
      <p:sp>
        <p:nvSpPr>
          <p:cNvPr name="TextBox 9" id="9"/>
          <p:cNvSpPr txBox="true"/>
          <p:nvPr/>
        </p:nvSpPr>
        <p:spPr>
          <a:xfrm rot="0">
            <a:off x="9144000" y="6975353"/>
            <a:ext cx="2234314" cy="1143154"/>
          </a:xfrm>
          <a:prstGeom prst="rect">
            <a:avLst/>
          </a:prstGeom>
        </p:spPr>
        <p:txBody>
          <a:bodyPr anchor="t" rtlCol="false" tIns="0" lIns="0" bIns="0" rIns="0">
            <a:spAutoFit/>
          </a:bodyPr>
          <a:lstStyle/>
          <a:p>
            <a:pPr algn="ctr">
              <a:lnSpc>
                <a:spcPts val="9217"/>
              </a:lnSpc>
            </a:pPr>
            <a:r>
              <a:rPr lang="en-US" sz="6631">
                <a:solidFill>
                  <a:srgbClr val="B100E8"/>
                </a:solidFill>
                <a:latin typeface="Now Bold"/>
              </a:rPr>
              <a:t>12</a:t>
            </a:r>
          </a:p>
        </p:txBody>
      </p:sp>
      <p:sp>
        <p:nvSpPr>
          <p:cNvPr name="TextBox 10" id="10"/>
          <p:cNvSpPr txBox="true"/>
          <p:nvPr/>
        </p:nvSpPr>
        <p:spPr>
          <a:xfrm rot="0">
            <a:off x="12108957" y="8124597"/>
            <a:ext cx="2370352" cy="456582"/>
          </a:xfrm>
          <a:prstGeom prst="rect">
            <a:avLst/>
          </a:prstGeom>
        </p:spPr>
        <p:txBody>
          <a:bodyPr anchor="t" rtlCol="false" tIns="0" lIns="0" bIns="0" rIns="0">
            <a:spAutoFit/>
          </a:bodyPr>
          <a:lstStyle/>
          <a:p>
            <a:pPr algn="ctr" marL="0" indent="0" lvl="1">
              <a:lnSpc>
                <a:spcPts val="3564"/>
              </a:lnSpc>
              <a:spcBef>
                <a:spcPct val="0"/>
              </a:spcBef>
            </a:pPr>
            <a:r>
              <a:rPr lang="en-US" sz="3154">
                <a:solidFill>
                  <a:srgbClr val="FFFFFF"/>
                </a:solidFill>
                <a:latin typeface="DM Sans"/>
              </a:rPr>
              <a:t>Less sales</a:t>
            </a:r>
          </a:p>
        </p:txBody>
      </p:sp>
      <p:sp>
        <p:nvSpPr>
          <p:cNvPr name="TextBox 11" id="11"/>
          <p:cNvSpPr txBox="true"/>
          <p:nvPr/>
        </p:nvSpPr>
        <p:spPr>
          <a:xfrm rot="0">
            <a:off x="12108957" y="6975353"/>
            <a:ext cx="2370352" cy="1143154"/>
          </a:xfrm>
          <a:prstGeom prst="rect">
            <a:avLst/>
          </a:prstGeom>
        </p:spPr>
        <p:txBody>
          <a:bodyPr anchor="t" rtlCol="false" tIns="0" lIns="0" bIns="0" rIns="0">
            <a:spAutoFit/>
          </a:bodyPr>
          <a:lstStyle/>
          <a:p>
            <a:pPr algn="ctr">
              <a:lnSpc>
                <a:spcPts val="9217"/>
              </a:lnSpc>
            </a:pPr>
            <a:r>
              <a:rPr lang="en-US" sz="6631">
                <a:solidFill>
                  <a:srgbClr val="B100E8"/>
                </a:solidFill>
                <a:latin typeface="Now Bold"/>
              </a:rPr>
              <a:t>01</a:t>
            </a:r>
          </a:p>
        </p:txBody>
      </p:sp>
      <p:sp>
        <p:nvSpPr>
          <p:cNvPr name="TextBox 12" id="12"/>
          <p:cNvSpPr txBox="true"/>
          <p:nvPr/>
        </p:nvSpPr>
        <p:spPr>
          <a:xfrm rot="0">
            <a:off x="447548" y="6626557"/>
            <a:ext cx="8434522" cy="2333839"/>
          </a:xfrm>
          <a:prstGeom prst="rect">
            <a:avLst/>
          </a:prstGeom>
        </p:spPr>
        <p:txBody>
          <a:bodyPr anchor="t" rtlCol="false" tIns="0" lIns="0" bIns="0" rIns="0">
            <a:spAutoFit/>
          </a:bodyPr>
          <a:lstStyle/>
          <a:p>
            <a:pPr algn="l">
              <a:lnSpc>
                <a:spcPts val="3677"/>
              </a:lnSpc>
            </a:pPr>
            <a:r>
              <a:rPr lang="en-US" sz="3254">
                <a:solidFill>
                  <a:srgbClr val="FFFFFF"/>
                </a:solidFill>
                <a:latin typeface="DM Sans"/>
              </a:rPr>
              <a:t>From here we conclude that this increase in December is due to discounts and holidays, while in January it may be due to setting financial plans and the new year and anticipating economic conditions.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8578202" y="4570933"/>
            <a:ext cx="9230347" cy="4845118"/>
          </a:xfrm>
          <a:custGeom>
            <a:avLst/>
            <a:gdLst/>
            <a:ahLst/>
            <a:cxnLst/>
            <a:rect r="r" b="b" t="t" l="l"/>
            <a:pathLst>
              <a:path h="4845118" w="9230347">
                <a:moveTo>
                  <a:pt x="0" y="0"/>
                </a:moveTo>
                <a:lnTo>
                  <a:pt x="9230348" y="0"/>
                </a:lnTo>
                <a:lnTo>
                  <a:pt x="9230348" y="4845118"/>
                </a:lnTo>
                <a:lnTo>
                  <a:pt x="0" y="4845118"/>
                </a:lnTo>
                <a:lnTo>
                  <a:pt x="0" y="0"/>
                </a:lnTo>
                <a:close/>
              </a:path>
            </a:pathLst>
          </a:custGeom>
          <a:blipFill>
            <a:blip r:embed="rId3"/>
            <a:stretch>
              <a:fillRect l="0" t="0" r="-223" b="0"/>
            </a:stretch>
          </a:blipFill>
        </p:spPr>
      </p:sp>
      <p:sp>
        <p:nvSpPr>
          <p:cNvPr name="TextBox 4" id="4"/>
          <p:cNvSpPr txBox="true"/>
          <p:nvPr/>
        </p:nvSpPr>
        <p:spPr>
          <a:xfrm rot="0">
            <a:off x="2701529" y="923925"/>
            <a:ext cx="12002556" cy="2003280"/>
          </a:xfrm>
          <a:prstGeom prst="rect">
            <a:avLst/>
          </a:prstGeom>
        </p:spPr>
        <p:txBody>
          <a:bodyPr anchor="t" rtlCol="false" tIns="0" lIns="0" bIns="0" rIns="0">
            <a:spAutoFit/>
          </a:bodyPr>
          <a:lstStyle/>
          <a:p>
            <a:pPr algn="l" marL="0" indent="0" lvl="0">
              <a:lnSpc>
                <a:spcPts val="7981"/>
              </a:lnSpc>
              <a:spcBef>
                <a:spcPct val="0"/>
              </a:spcBef>
            </a:pPr>
            <a:r>
              <a:rPr lang="en-US" sz="5741">
                <a:solidFill>
                  <a:srgbClr val="048AFF"/>
                </a:solidFill>
                <a:latin typeface="Now Bold"/>
              </a:rPr>
              <a:t>Is there a specific pattern based on the subcategory?</a:t>
            </a:r>
          </a:p>
        </p:txBody>
      </p:sp>
      <p:sp>
        <p:nvSpPr>
          <p:cNvPr name="TextBox 5" id="5"/>
          <p:cNvSpPr txBox="true"/>
          <p:nvPr/>
        </p:nvSpPr>
        <p:spPr>
          <a:xfrm rot="0">
            <a:off x="1221631" y="4475683"/>
            <a:ext cx="6985925" cy="2110980"/>
          </a:xfrm>
          <a:prstGeom prst="rect">
            <a:avLst/>
          </a:prstGeom>
        </p:spPr>
        <p:txBody>
          <a:bodyPr anchor="t" rtlCol="false" tIns="0" lIns="0" bIns="0" rIns="0">
            <a:spAutoFit/>
          </a:bodyPr>
          <a:lstStyle/>
          <a:p>
            <a:pPr algn="l">
              <a:lnSpc>
                <a:spcPts val="5632"/>
              </a:lnSpc>
            </a:pPr>
            <a:r>
              <a:rPr lang="en-US" sz="3858">
                <a:solidFill>
                  <a:srgbClr val="FFFFFF"/>
                </a:solidFill>
                <a:latin typeface="DM Sans"/>
              </a:rPr>
              <a:t>From this figure, we conclude that the best selling products are phone accessories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7862176" y="4451357"/>
            <a:ext cx="10280873" cy="5469446"/>
          </a:xfrm>
          <a:custGeom>
            <a:avLst/>
            <a:gdLst/>
            <a:ahLst/>
            <a:cxnLst/>
            <a:rect r="r" b="b" t="t" l="l"/>
            <a:pathLst>
              <a:path h="5469446" w="10280873">
                <a:moveTo>
                  <a:pt x="0" y="0"/>
                </a:moveTo>
                <a:lnTo>
                  <a:pt x="10280873" y="0"/>
                </a:lnTo>
                <a:lnTo>
                  <a:pt x="10280873" y="5469446"/>
                </a:lnTo>
                <a:lnTo>
                  <a:pt x="0" y="5469446"/>
                </a:lnTo>
                <a:lnTo>
                  <a:pt x="0" y="0"/>
                </a:lnTo>
                <a:close/>
              </a:path>
            </a:pathLst>
          </a:custGeom>
          <a:blipFill>
            <a:blip r:embed="rId3"/>
            <a:stretch>
              <a:fillRect l="-1876" t="0" r="0" b="0"/>
            </a:stretch>
          </a:blipFill>
        </p:spPr>
      </p:sp>
      <p:sp>
        <p:nvSpPr>
          <p:cNvPr name="TextBox 4" id="4"/>
          <p:cNvSpPr txBox="true"/>
          <p:nvPr/>
        </p:nvSpPr>
        <p:spPr>
          <a:xfrm rot="0">
            <a:off x="1447480" y="923925"/>
            <a:ext cx="12002556" cy="2003280"/>
          </a:xfrm>
          <a:prstGeom prst="rect">
            <a:avLst/>
          </a:prstGeom>
        </p:spPr>
        <p:txBody>
          <a:bodyPr anchor="t" rtlCol="false" tIns="0" lIns="0" bIns="0" rIns="0">
            <a:spAutoFit/>
          </a:bodyPr>
          <a:lstStyle/>
          <a:p>
            <a:pPr algn="l" marL="0" indent="0" lvl="0">
              <a:lnSpc>
                <a:spcPts val="7981"/>
              </a:lnSpc>
              <a:spcBef>
                <a:spcPct val="0"/>
              </a:spcBef>
            </a:pPr>
            <a:r>
              <a:rPr lang="en-US" sz="5741">
                <a:solidFill>
                  <a:srgbClr val="048AFF"/>
                </a:solidFill>
                <a:latin typeface="Now Bold"/>
              </a:rPr>
              <a:t>What is the average price for each product?</a:t>
            </a:r>
          </a:p>
        </p:txBody>
      </p:sp>
      <p:sp>
        <p:nvSpPr>
          <p:cNvPr name="TextBox 5" id="5"/>
          <p:cNvSpPr txBox="true"/>
          <p:nvPr/>
        </p:nvSpPr>
        <p:spPr>
          <a:xfrm rot="0">
            <a:off x="642869" y="3467818"/>
            <a:ext cx="6985925" cy="5682855"/>
          </a:xfrm>
          <a:prstGeom prst="rect">
            <a:avLst/>
          </a:prstGeom>
        </p:spPr>
        <p:txBody>
          <a:bodyPr anchor="t" rtlCol="false" tIns="0" lIns="0" bIns="0" rIns="0">
            <a:spAutoFit/>
          </a:bodyPr>
          <a:lstStyle/>
          <a:p>
            <a:pPr algn="l">
              <a:lnSpc>
                <a:spcPts val="5632"/>
              </a:lnSpc>
            </a:pPr>
            <a:r>
              <a:rPr lang="en-US" sz="3858">
                <a:solidFill>
                  <a:srgbClr val="FFFFFF"/>
                </a:solidFill>
                <a:latin typeface="DM Sans"/>
              </a:rPr>
              <a:t>From this figure, we conclude that the highest-selling products are the cheapest in price, and this does not mean the opposite. For example, the MacBook Pro laptop is the highest-selling, yet it is not the lowest-selling.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5564804" y="6613756"/>
            <a:ext cx="12483277" cy="3426198"/>
          </a:xfrm>
          <a:custGeom>
            <a:avLst/>
            <a:gdLst/>
            <a:ahLst/>
            <a:cxnLst/>
            <a:rect r="r" b="b" t="t" l="l"/>
            <a:pathLst>
              <a:path h="3426198" w="12483277">
                <a:moveTo>
                  <a:pt x="0" y="0"/>
                </a:moveTo>
                <a:lnTo>
                  <a:pt x="12483277" y="0"/>
                </a:lnTo>
                <a:lnTo>
                  <a:pt x="12483277" y="3426198"/>
                </a:lnTo>
                <a:lnTo>
                  <a:pt x="0" y="3426198"/>
                </a:lnTo>
                <a:lnTo>
                  <a:pt x="0" y="0"/>
                </a:lnTo>
                <a:close/>
              </a:path>
            </a:pathLst>
          </a:custGeom>
          <a:blipFill>
            <a:blip r:embed="rId3"/>
            <a:stretch>
              <a:fillRect l="0" t="0" r="0" b="0"/>
            </a:stretch>
          </a:blipFill>
        </p:spPr>
      </p:sp>
      <p:sp>
        <p:nvSpPr>
          <p:cNvPr name="TextBox 4" id="4"/>
          <p:cNvSpPr txBox="true"/>
          <p:nvPr/>
        </p:nvSpPr>
        <p:spPr>
          <a:xfrm rot="0">
            <a:off x="1447480" y="923925"/>
            <a:ext cx="12002556" cy="2003280"/>
          </a:xfrm>
          <a:prstGeom prst="rect">
            <a:avLst/>
          </a:prstGeom>
        </p:spPr>
        <p:txBody>
          <a:bodyPr anchor="t" rtlCol="false" tIns="0" lIns="0" bIns="0" rIns="0">
            <a:spAutoFit/>
          </a:bodyPr>
          <a:lstStyle/>
          <a:p>
            <a:pPr algn="l" marL="0" indent="0" lvl="0">
              <a:lnSpc>
                <a:spcPts val="7981"/>
              </a:lnSpc>
              <a:spcBef>
                <a:spcPct val="0"/>
              </a:spcBef>
            </a:pPr>
            <a:r>
              <a:rPr lang="en-US" sz="5741">
                <a:solidFill>
                  <a:srgbClr val="048AFF"/>
                </a:solidFill>
                <a:latin typeface="Now Bold"/>
              </a:rPr>
              <a:t>What is the relationship between sales and days?</a:t>
            </a:r>
          </a:p>
        </p:txBody>
      </p:sp>
      <p:sp>
        <p:nvSpPr>
          <p:cNvPr name="TextBox 5" id="5"/>
          <p:cNvSpPr txBox="true"/>
          <p:nvPr/>
        </p:nvSpPr>
        <p:spPr>
          <a:xfrm rot="0">
            <a:off x="642869" y="3467818"/>
            <a:ext cx="14433047" cy="2825355"/>
          </a:xfrm>
          <a:prstGeom prst="rect">
            <a:avLst/>
          </a:prstGeom>
        </p:spPr>
        <p:txBody>
          <a:bodyPr anchor="t" rtlCol="false" tIns="0" lIns="0" bIns="0" rIns="0">
            <a:spAutoFit/>
          </a:bodyPr>
          <a:lstStyle/>
          <a:p>
            <a:pPr algn="l">
              <a:lnSpc>
                <a:spcPts val="5632"/>
              </a:lnSpc>
            </a:pPr>
            <a:r>
              <a:rPr lang="en-US" sz="3858">
                <a:solidFill>
                  <a:srgbClr val="FFFFFF"/>
                </a:solidFill>
                <a:latin typeface="DM Sans"/>
              </a:rPr>
              <a:t>From this figure, we conclude that the days with the least sales are in the middle of the month and the highest selling days are at the beginning of the month, and this may be related to salaries.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DAGF3iws6kg</dc:identifier>
  <dcterms:modified xsi:type="dcterms:W3CDTF">2011-08-01T06:04:30Z</dcterms:modified>
  <cp:revision>1</cp:revision>
  <dc:title>Black and Blue Professional Technology Business Project Presentation</dc:title>
</cp:coreProperties>
</file>